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538" r:id="rId3"/>
    <p:sldId id="503" r:id="rId4"/>
    <p:sldId id="544" r:id="rId5"/>
    <p:sldId id="545" r:id="rId6"/>
    <p:sldId id="546" r:id="rId7"/>
    <p:sldId id="504" r:id="rId8"/>
    <p:sldId id="505" r:id="rId9"/>
    <p:sldId id="496" r:id="rId10"/>
    <p:sldId id="498" r:id="rId11"/>
    <p:sldId id="502" r:id="rId12"/>
    <p:sldId id="514" r:id="rId13"/>
    <p:sldId id="515" r:id="rId14"/>
    <p:sldId id="518" r:id="rId15"/>
    <p:sldId id="516" r:id="rId16"/>
    <p:sldId id="517" r:id="rId17"/>
    <p:sldId id="519" r:id="rId18"/>
    <p:sldId id="520" r:id="rId19"/>
    <p:sldId id="501" r:id="rId20"/>
    <p:sldId id="543" r:id="rId21"/>
    <p:sldId id="506" r:id="rId22"/>
    <p:sldId id="539" r:id="rId23"/>
    <p:sldId id="540" r:id="rId24"/>
    <p:sldId id="523" r:id="rId25"/>
    <p:sldId id="527" r:id="rId26"/>
    <p:sldId id="524" r:id="rId27"/>
    <p:sldId id="528" r:id="rId28"/>
    <p:sldId id="529" r:id="rId29"/>
    <p:sldId id="530" r:id="rId30"/>
    <p:sldId id="531" r:id="rId31"/>
    <p:sldId id="532" r:id="rId32"/>
    <p:sldId id="535" r:id="rId33"/>
    <p:sldId id="537" r:id="rId34"/>
    <p:sldId id="536" r:id="rId35"/>
    <p:sldId id="522" r:id="rId3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omic Sans MS" panose="030F0702030302020204" pitchFamily="66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FFCC"/>
    <a:srgbClr val="FFFF66"/>
    <a:srgbClr val="000099"/>
    <a:srgbClr val="003399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338" autoAdjust="0"/>
    <p:restoredTop sz="91869" autoAdjust="0"/>
  </p:normalViewPr>
  <p:slideViewPr>
    <p:cSldViewPr>
      <p:cViewPr varScale="1">
        <p:scale>
          <a:sx n="105" d="100"/>
          <a:sy n="105" d="100"/>
        </p:scale>
        <p:origin x="1872" y="96"/>
      </p:cViewPr>
      <p:guideLst>
        <p:guide orient="horz" pos="4319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796"/>
    </p:cViewPr>
  </p:sorterViewPr>
  <p:notesViewPr>
    <p:cSldViewPr showGuides="1">
      <p:cViewPr varScale="1">
        <p:scale>
          <a:sx n="59" d="100"/>
          <a:sy n="59" d="100"/>
        </p:scale>
        <p:origin x="2790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741933-6C6F-443B-9709-6B9F3A0FDBB9}" type="doc">
      <dgm:prSet loTypeId="urn:microsoft.com/office/officeart/2005/8/layout/orgChart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IN"/>
        </a:p>
      </dgm:t>
    </dgm:pt>
    <dgm:pt modelId="{B8F5C118-8CA9-46DD-B4EC-9CA0C0188532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900" b="1" kern="1200" dirty="0">
              <a:solidFill>
                <a:prstClr val="black"/>
              </a:solidFill>
              <a:latin typeface="Comic Sans MS" panose="030F0702030302020204" pitchFamily="66" charset="0"/>
              <a:ea typeface="+mn-ea"/>
              <a:cs typeface="+mn-cs"/>
            </a:rPr>
            <a:t>Digital Marketing</a:t>
          </a:r>
          <a:endParaRPr lang="en-IN" sz="1900" b="1" kern="1200" dirty="0">
            <a:solidFill>
              <a:prstClr val="black"/>
            </a:solidFill>
            <a:latin typeface="Comic Sans MS" panose="030F0702030302020204" pitchFamily="66" charset="0"/>
            <a:ea typeface="+mn-ea"/>
            <a:cs typeface="+mn-cs"/>
          </a:endParaRPr>
        </a:p>
      </dgm:t>
    </dgm:pt>
    <dgm:pt modelId="{DB1C4228-17F7-46D5-9190-BFF46676F46A}" type="parTrans" cxnId="{93592098-D4A6-478A-83E7-DEF364B718E3}">
      <dgm:prSet/>
      <dgm:spPr/>
      <dgm:t>
        <a:bodyPr/>
        <a:lstStyle/>
        <a:p>
          <a:endParaRPr lang="en-IN"/>
        </a:p>
      </dgm:t>
    </dgm:pt>
    <dgm:pt modelId="{934D2034-D4FF-45B5-BF8A-33B018EC23FF}" type="sibTrans" cxnId="{93592098-D4A6-478A-83E7-DEF364B718E3}">
      <dgm:prSet/>
      <dgm:spPr/>
      <dgm:t>
        <a:bodyPr/>
        <a:lstStyle/>
        <a:p>
          <a:endParaRPr lang="en-IN"/>
        </a:p>
      </dgm:t>
    </dgm:pt>
    <dgm:pt modelId="{06CD5F78-1EBA-4391-9350-1EF52D696AF6}">
      <dgm:prSet phldrT="[Text]"/>
      <dgm:spPr>
        <a:solidFill>
          <a:srgbClr val="FFFF00"/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  <a:latin typeface="Comic Sans MS" panose="030F0702030302020204" pitchFamily="66" charset="0"/>
            </a:rPr>
            <a:t>Search Engine Optimization</a:t>
          </a:r>
        </a:p>
        <a:p>
          <a:r>
            <a:rPr lang="en-US" b="1" dirty="0">
              <a:solidFill>
                <a:schemeClr val="tx1"/>
              </a:solidFill>
              <a:latin typeface="Comic Sans MS" panose="030F0702030302020204" pitchFamily="66" charset="0"/>
            </a:rPr>
            <a:t>(SEO)</a:t>
          </a:r>
          <a:endParaRPr lang="en-IN" b="1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25694263-EEB3-4289-A2C1-1FD494FBAD22}" type="parTrans" cxnId="{48D5798E-C746-4769-9FF6-020E08E333F1}">
      <dgm:prSet/>
      <dgm:spPr>
        <a:solidFill>
          <a:srgbClr val="FFFF00"/>
        </a:solidFill>
        <a:ln>
          <a:solidFill>
            <a:srgbClr val="FFFF00"/>
          </a:solidFill>
        </a:ln>
      </dgm:spPr>
      <dgm:t>
        <a:bodyPr/>
        <a:lstStyle/>
        <a:p>
          <a:endParaRPr lang="en-IN"/>
        </a:p>
      </dgm:t>
    </dgm:pt>
    <dgm:pt modelId="{FBCDB5BC-CA65-43F9-9746-545E6223EFE2}" type="sibTrans" cxnId="{48D5798E-C746-4769-9FF6-020E08E333F1}">
      <dgm:prSet/>
      <dgm:spPr/>
      <dgm:t>
        <a:bodyPr/>
        <a:lstStyle/>
        <a:p>
          <a:endParaRPr lang="en-IN"/>
        </a:p>
      </dgm:t>
    </dgm:pt>
    <dgm:pt modelId="{801D9A9D-E7B4-4224-B097-E49A2E9F72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900" b="1" kern="1200" dirty="0">
              <a:solidFill>
                <a:prstClr val="black"/>
              </a:solidFill>
              <a:latin typeface="Comic Sans MS" panose="030F0702030302020204" pitchFamily="66" charset="0"/>
              <a:ea typeface="+mn-ea"/>
              <a:cs typeface="+mn-cs"/>
            </a:rPr>
            <a:t>Search Engine Marketing</a:t>
          </a:r>
        </a:p>
        <a:p>
          <a:r>
            <a:rPr lang="en-US" sz="1900" b="1" kern="1200" dirty="0">
              <a:solidFill>
                <a:prstClr val="black"/>
              </a:solidFill>
              <a:latin typeface="Comic Sans MS" panose="030F0702030302020204" pitchFamily="66" charset="0"/>
              <a:ea typeface="+mn-ea"/>
              <a:cs typeface="+mn-cs"/>
            </a:rPr>
            <a:t>PPC/Google Ads</a:t>
          </a:r>
          <a:endParaRPr lang="en-IN" sz="1900" b="1" kern="1200" dirty="0">
            <a:solidFill>
              <a:prstClr val="black"/>
            </a:solidFill>
            <a:latin typeface="Comic Sans MS" panose="030F0702030302020204" pitchFamily="66" charset="0"/>
            <a:ea typeface="+mn-ea"/>
            <a:cs typeface="+mn-cs"/>
          </a:endParaRPr>
        </a:p>
      </dgm:t>
    </dgm:pt>
    <dgm:pt modelId="{64834C59-88A4-4C28-BB0D-DCF7EBF6400C}" type="parTrans" cxnId="{662DC5D5-7963-4807-8603-E467AA145FDE}">
      <dgm:prSet/>
      <dgm:spPr>
        <a:ln>
          <a:solidFill>
            <a:srgbClr val="FFFF00"/>
          </a:solidFill>
        </a:ln>
      </dgm:spPr>
      <dgm:t>
        <a:bodyPr/>
        <a:lstStyle/>
        <a:p>
          <a:endParaRPr lang="en-IN"/>
        </a:p>
      </dgm:t>
    </dgm:pt>
    <dgm:pt modelId="{F9446D12-34E0-4226-A930-8A6B63D27636}" type="sibTrans" cxnId="{662DC5D5-7963-4807-8603-E467AA145FDE}">
      <dgm:prSet/>
      <dgm:spPr/>
      <dgm:t>
        <a:bodyPr/>
        <a:lstStyle/>
        <a:p>
          <a:endParaRPr lang="en-IN"/>
        </a:p>
      </dgm:t>
    </dgm:pt>
    <dgm:pt modelId="{680917FA-2C99-40D0-B747-6B0C3E39965E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900" b="1" kern="1200" dirty="0">
              <a:solidFill>
                <a:prstClr val="black"/>
              </a:solidFill>
              <a:latin typeface="Comic Sans MS" panose="030F0702030302020204" pitchFamily="66" charset="0"/>
              <a:ea typeface="+mn-ea"/>
              <a:cs typeface="+mn-cs"/>
            </a:rPr>
            <a:t>Social Media Marketing</a:t>
          </a:r>
          <a:endParaRPr lang="en-IN" sz="1900" b="1" kern="1200" dirty="0">
            <a:solidFill>
              <a:prstClr val="black"/>
            </a:solidFill>
            <a:latin typeface="Comic Sans MS" panose="030F0702030302020204" pitchFamily="66" charset="0"/>
            <a:ea typeface="+mn-ea"/>
            <a:cs typeface="+mn-cs"/>
          </a:endParaRPr>
        </a:p>
      </dgm:t>
    </dgm:pt>
    <dgm:pt modelId="{30F0112E-2ECE-46CD-85EB-8834802A5068}" type="parTrans" cxnId="{54F37EFE-6D71-4A9F-988A-6CC74F2333D1}">
      <dgm:prSet/>
      <dgm:spPr>
        <a:ln>
          <a:solidFill>
            <a:srgbClr val="FFFF00"/>
          </a:solidFill>
        </a:ln>
      </dgm:spPr>
      <dgm:t>
        <a:bodyPr/>
        <a:lstStyle/>
        <a:p>
          <a:endParaRPr lang="en-IN"/>
        </a:p>
      </dgm:t>
    </dgm:pt>
    <dgm:pt modelId="{532FEB34-427D-4B09-958F-BD4E41BD16ED}" type="sibTrans" cxnId="{54F37EFE-6D71-4A9F-988A-6CC74F2333D1}">
      <dgm:prSet/>
      <dgm:spPr/>
      <dgm:t>
        <a:bodyPr/>
        <a:lstStyle/>
        <a:p>
          <a:endParaRPr lang="en-IN"/>
        </a:p>
      </dgm:t>
    </dgm:pt>
    <dgm:pt modelId="{BDA9F890-219C-481D-966B-D7760A354169}" type="pres">
      <dgm:prSet presAssocID="{7E741933-6C6F-443B-9709-6B9F3A0FDBB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527E30F-F7C7-4E82-84B4-E003C39214F7}" type="pres">
      <dgm:prSet presAssocID="{B8F5C118-8CA9-46DD-B4EC-9CA0C0188532}" presName="hierRoot1" presStyleCnt="0">
        <dgm:presLayoutVars>
          <dgm:hierBranch val="init"/>
        </dgm:presLayoutVars>
      </dgm:prSet>
      <dgm:spPr/>
    </dgm:pt>
    <dgm:pt modelId="{A464A92D-1E80-442E-9597-B3A2E124E7AF}" type="pres">
      <dgm:prSet presAssocID="{B8F5C118-8CA9-46DD-B4EC-9CA0C0188532}" presName="rootComposite1" presStyleCnt="0"/>
      <dgm:spPr/>
    </dgm:pt>
    <dgm:pt modelId="{B3C2CF96-2BBA-48CE-B921-AFD01B46DF3C}" type="pres">
      <dgm:prSet presAssocID="{B8F5C118-8CA9-46DD-B4EC-9CA0C0188532}" presName="rootText1" presStyleLbl="node0" presStyleIdx="0" presStyleCnt="1">
        <dgm:presLayoutVars>
          <dgm:chPref val="3"/>
        </dgm:presLayoutVars>
      </dgm:prSet>
      <dgm:spPr/>
    </dgm:pt>
    <dgm:pt modelId="{EF05AE49-3449-4677-ADBF-9A6540302ADB}" type="pres">
      <dgm:prSet presAssocID="{B8F5C118-8CA9-46DD-B4EC-9CA0C0188532}" presName="rootConnector1" presStyleLbl="node1" presStyleIdx="0" presStyleCnt="0"/>
      <dgm:spPr/>
    </dgm:pt>
    <dgm:pt modelId="{0662E39A-4930-4EBC-987D-6E5C83D5606F}" type="pres">
      <dgm:prSet presAssocID="{B8F5C118-8CA9-46DD-B4EC-9CA0C0188532}" presName="hierChild2" presStyleCnt="0"/>
      <dgm:spPr/>
    </dgm:pt>
    <dgm:pt modelId="{DB29B79F-3A57-430F-92F9-100DA3AFFEBE}" type="pres">
      <dgm:prSet presAssocID="{25694263-EEB3-4289-A2C1-1FD494FBAD22}" presName="Name37" presStyleLbl="parChTrans1D2" presStyleIdx="0" presStyleCnt="3"/>
      <dgm:spPr/>
    </dgm:pt>
    <dgm:pt modelId="{B74E553E-913B-450B-B404-4CA5DF909D26}" type="pres">
      <dgm:prSet presAssocID="{06CD5F78-1EBA-4391-9350-1EF52D696AF6}" presName="hierRoot2" presStyleCnt="0">
        <dgm:presLayoutVars>
          <dgm:hierBranch val="init"/>
        </dgm:presLayoutVars>
      </dgm:prSet>
      <dgm:spPr/>
    </dgm:pt>
    <dgm:pt modelId="{AE8DB932-AE9C-4D5C-9079-3F636612681B}" type="pres">
      <dgm:prSet presAssocID="{06CD5F78-1EBA-4391-9350-1EF52D696AF6}" presName="rootComposite" presStyleCnt="0"/>
      <dgm:spPr/>
    </dgm:pt>
    <dgm:pt modelId="{67FC83C4-C2CB-4A11-9593-2655AC4F70F1}" type="pres">
      <dgm:prSet presAssocID="{06CD5F78-1EBA-4391-9350-1EF52D696AF6}" presName="rootText" presStyleLbl="node2" presStyleIdx="0" presStyleCnt="3">
        <dgm:presLayoutVars>
          <dgm:chPref val="3"/>
        </dgm:presLayoutVars>
      </dgm:prSet>
      <dgm:spPr/>
    </dgm:pt>
    <dgm:pt modelId="{15E30023-9D79-4DF0-BBC2-C9149E73D431}" type="pres">
      <dgm:prSet presAssocID="{06CD5F78-1EBA-4391-9350-1EF52D696AF6}" presName="rootConnector" presStyleLbl="node2" presStyleIdx="0" presStyleCnt="3"/>
      <dgm:spPr/>
    </dgm:pt>
    <dgm:pt modelId="{4C7749AF-F36B-412C-8A04-59C6B98EE4A6}" type="pres">
      <dgm:prSet presAssocID="{06CD5F78-1EBA-4391-9350-1EF52D696AF6}" presName="hierChild4" presStyleCnt="0"/>
      <dgm:spPr/>
    </dgm:pt>
    <dgm:pt modelId="{41C3AC21-7EF7-4AE0-A53E-46BD9BACA4E2}" type="pres">
      <dgm:prSet presAssocID="{06CD5F78-1EBA-4391-9350-1EF52D696AF6}" presName="hierChild5" presStyleCnt="0"/>
      <dgm:spPr/>
    </dgm:pt>
    <dgm:pt modelId="{D7535A93-B785-44AA-A185-0D8459AF1E75}" type="pres">
      <dgm:prSet presAssocID="{64834C59-88A4-4C28-BB0D-DCF7EBF6400C}" presName="Name37" presStyleLbl="parChTrans1D2" presStyleIdx="1" presStyleCnt="3"/>
      <dgm:spPr/>
    </dgm:pt>
    <dgm:pt modelId="{DDD4A22B-99BC-4663-A311-93E1C2602607}" type="pres">
      <dgm:prSet presAssocID="{801D9A9D-E7B4-4224-B097-E49A2E9F7288}" presName="hierRoot2" presStyleCnt="0">
        <dgm:presLayoutVars>
          <dgm:hierBranch val="init"/>
        </dgm:presLayoutVars>
      </dgm:prSet>
      <dgm:spPr/>
    </dgm:pt>
    <dgm:pt modelId="{188A28A1-16E9-4A25-A1B8-7C3651595E76}" type="pres">
      <dgm:prSet presAssocID="{801D9A9D-E7B4-4224-B097-E49A2E9F7288}" presName="rootComposite" presStyleCnt="0"/>
      <dgm:spPr/>
    </dgm:pt>
    <dgm:pt modelId="{F7AD6F63-EEDB-4A2A-8FC6-BF2447541DBF}" type="pres">
      <dgm:prSet presAssocID="{801D9A9D-E7B4-4224-B097-E49A2E9F7288}" presName="rootText" presStyleLbl="node2" presStyleIdx="1" presStyleCnt="3">
        <dgm:presLayoutVars>
          <dgm:chPref val="3"/>
        </dgm:presLayoutVars>
      </dgm:prSet>
      <dgm:spPr/>
    </dgm:pt>
    <dgm:pt modelId="{FF2BB7EA-69DA-4FA1-86A0-468D5CA0DECC}" type="pres">
      <dgm:prSet presAssocID="{801D9A9D-E7B4-4224-B097-E49A2E9F7288}" presName="rootConnector" presStyleLbl="node2" presStyleIdx="1" presStyleCnt="3"/>
      <dgm:spPr/>
    </dgm:pt>
    <dgm:pt modelId="{30CB6D2F-525C-473A-BA7D-35CDB04E9131}" type="pres">
      <dgm:prSet presAssocID="{801D9A9D-E7B4-4224-B097-E49A2E9F7288}" presName="hierChild4" presStyleCnt="0"/>
      <dgm:spPr/>
    </dgm:pt>
    <dgm:pt modelId="{A365376E-5965-4ED6-85B7-60060E89ABB3}" type="pres">
      <dgm:prSet presAssocID="{801D9A9D-E7B4-4224-B097-E49A2E9F7288}" presName="hierChild5" presStyleCnt="0"/>
      <dgm:spPr/>
    </dgm:pt>
    <dgm:pt modelId="{700E18C6-A0CC-492C-8759-2EC5FF9F2504}" type="pres">
      <dgm:prSet presAssocID="{30F0112E-2ECE-46CD-85EB-8834802A5068}" presName="Name37" presStyleLbl="parChTrans1D2" presStyleIdx="2" presStyleCnt="3"/>
      <dgm:spPr/>
    </dgm:pt>
    <dgm:pt modelId="{073F101F-4AF0-4F52-8181-697BACDF09F5}" type="pres">
      <dgm:prSet presAssocID="{680917FA-2C99-40D0-B747-6B0C3E39965E}" presName="hierRoot2" presStyleCnt="0">
        <dgm:presLayoutVars>
          <dgm:hierBranch val="init"/>
        </dgm:presLayoutVars>
      </dgm:prSet>
      <dgm:spPr/>
    </dgm:pt>
    <dgm:pt modelId="{0C6F17FA-2F26-48CA-BF1E-0B0C7E53E32D}" type="pres">
      <dgm:prSet presAssocID="{680917FA-2C99-40D0-B747-6B0C3E39965E}" presName="rootComposite" presStyleCnt="0"/>
      <dgm:spPr/>
    </dgm:pt>
    <dgm:pt modelId="{DD367186-10C3-4EA7-9910-454AD425E04D}" type="pres">
      <dgm:prSet presAssocID="{680917FA-2C99-40D0-B747-6B0C3E39965E}" presName="rootText" presStyleLbl="node2" presStyleIdx="2" presStyleCnt="3">
        <dgm:presLayoutVars>
          <dgm:chPref val="3"/>
        </dgm:presLayoutVars>
      </dgm:prSet>
      <dgm:spPr/>
    </dgm:pt>
    <dgm:pt modelId="{A7FC4860-440A-470C-8F0E-401EB2BEDCDF}" type="pres">
      <dgm:prSet presAssocID="{680917FA-2C99-40D0-B747-6B0C3E39965E}" presName="rootConnector" presStyleLbl="node2" presStyleIdx="2" presStyleCnt="3"/>
      <dgm:spPr/>
    </dgm:pt>
    <dgm:pt modelId="{7D490634-D29C-4506-A03A-A2249C129C55}" type="pres">
      <dgm:prSet presAssocID="{680917FA-2C99-40D0-B747-6B0C3E39965E}" presName="hierChild4" presStyleCnt="0"/>
      <dgm:spPr/>
    </dgm:pt>
    <dgm:pt modelId="{D59EBAA0-2B04-4C23-BF59-B242996CED79}" type="pres">
      <dgm:prSet presAssocID="{680917FA-2C99-40D0-B747-6B0C3E39965E}" presName="hierChild5" presStyleCnt="0"/>
      <dgm:spPr/>
    </dgm:pt>
    <dgm:pt modelId="{FD03B6A6-21F8-4234-846A-0644079DCD1A}" type="pres">
      <dgm:prSet presAssocID="{B8F5C118-8CA9-46DD-B4EC-9CA0C0188532}" presName="hierChild3" presStyleCnt="0"/>
      <dgm:spPr/>
    </dgm:pt>
  </dgm:ptLst>
  <dgm:cxnLst>
    <dgm:cxn modelId="{6A64A70B-B66B-4C2F-85B1-F239476F1336}" type="presOf" srcId="{801D9A9D-E7B4-4224-B097-E49A2E9F7288}" destId="{F7AD6F63-EEDB-4A2A-8FC6-BF2447541DBF}" srcOrd="0" destOrd="0" presId="urn:microsoft.com/office/officeart/2005/8/layout/orgChart1"/>
    <dgm:cxn modelId="{7E1DD118-829E-4378-B7B3-5F75384535F7}" type="presOf" srcId="{30F0112E-2ECE-46CD-85EB-8834802A5068}" destId="{700E18C6-A0CC-492C-8759-2EC5FF9F2504}" srcOrd="0" destOrd="0" presId="urn:microsoft.com/office/officeart/2005/8/layout/orgChart1"/>
    <dgm:cxn modelId="{92C05C24-6740-4530-9CFC-FBB19FD4CFD2}" type="presOf" srcId="{680917FA-2C99-40D0-B747-6B0C3E39965E}" destId="{A7FC4860-440A-470C-8F0E-401EB2BEDCDF}" srcOrd="1" destOrd="0" presId="urn:microsoft.com/office/officeart/2005/8/layout/orgChart1"/>
    <dgm:cxn modelId="{59DDCB2E-A7BF-4B58-9F84-D90364539EA4}" type="presOf" srcId="{B8F5C118-8CA9-46DD-B4EC-9CA0C0188532}" destId="{B3C2CF96-2BBA-48CE-B921-AFD01B46DF3C}" srcOrd="0" destOrd="0" presId="urn:microsoft.com/office/officeart/2005/8/layout/orgChart1"/>
    <dgm:cxn modelId="{B9722C4A-1CBC-4378-81F3-DB8EEB46E4E8}" type="presOf" srcId="{680917FA-2C99-40D0-B747-6B0C3E39965E}" destId="{DD367186-10C3-4EA7-9910-454AD425E04D}" srcOrd="0" destOrd="0" presId="urn:microsoft.com/office/officeart/2005/8/layout/orgChart1"/>
    <dgm:cxn modelId="{48D5798E-C746-4769-9FF6-020E08E333F1}" srcId="{B8F5C118-8CA9-46DD-B4EC-9CA0C0188532}" destId="{06CD5F78-1EBA-4391-9350-1EF52D696AF6}" srcOrd="0" destOrd="0" parTransId="{25694263-EEB3-4289-A2C1-1FD494FBAD22}" sibTransId="{FBCDB5BC-CA65-43F9-9746-545E6223EFE2}"/>
    <dgm:cxn modelId="{93592098-D4A6-478A-83E7-DEF364B718E3}" srcId="{7E741933-6C6F-443B-9709-6B9F3A0FDBB9}" destId="{B8F5C118-8CA9-46DD-B4EC-9CA0C0188532}" srcOrd="0" destOrd="0" parTransId="{DB1C4228-17F7-46D5-9190-BFF46676F46A}" sibTransId="{934D2034-D4FF-45B5-BF8A-33B018EC23FF}"/>
    <dgm:cxn modelId="{155F149F-FC88-4305-A4D0-76012AA7B2E5}" type="presOf" srcId="{7E741933-6C6F-443B-9709-6B9F3A0FDBB9}" destId="{BDA9F890-219C-481D-966B-D7760A354169}" srcOrd="0" destOrd="0" presId="urn:microsoft.com/office/officeart/2005/8/layout/orgChart1"/>
    <dgm:cxn modelId="{198ED2B9-368D-4FB6-BA32-EB856F22905D}" type="presOf" srcId="{06CD5F78-1EBA-4391-9350-1EF52D696AF6}" destId="{15E30023-9D79-4DF0-BBC2-C9149E73D431}" srcOrd="1" destOrd="0" presId="urn:microsoft.com/office/officeart/2005/8/layout/orgChart1"/>
    <dgm:cxn modelId="{052EB8C2-71DA-4976-85C3-E11D2D38A026}" type="presOf" srcId="{25694263-EEB3-4289-A2C1-1FD494FBAD22}" destId="{DB29B79F-3A57-430F-92F9-100DA3AFFEBE}" srcOrd="0" destOrd="0" presId="urn:microsoft.com/office/officeart/2005/8/layout/orgChart1"/>
    <dgm:cxn modelId="{662DC5D5-7963-4807-8603-E467AA145FDE}" srcId="{B8F5C118-8CA9-46DD-B4EC-9CA0C0188532}" destId="{801D9A9D-E7B4-4224-B097-E49A2E9F7288}" srcOrd="1" destOrd="0" parTransId="{64834C59-88A4-4C28-BB0D-DCF7EBF6400C}" sibTransId="{F9446D12-34E0-4226-A930-8A6B63D27636}"/>
    <dgm:cxn modelId="{FAB242E6-DF61-4EA5-813B-DDB20C3C0612}" type="presOf" srcId="{06CD5F78-1EBA-4391-9350-1EF52D696AF6}" destId="{67FC83C4-C2CB-4A11-9593-2655AC4F70F1}" srcOrd="0" destOrd="0" presId="urn:microsoft.com/office/officeart/2005/8/layout/orgChart1"/>
    <dgm:cxn modelId="{7792CCEC-E5B4-4DC0-AAF0-15F5DF563E0F}" type="presOf" srcId="{64834C59-88A4-4C28-BB0D-DCF7EBF6400C}" destId="{D7535A93-B785-44AA-A185-0D8459AF1E75}" srcOrd="0" destOrd="0" presId="urn:microsoft.com/office/officeart/2005/8/layout/orgChart1"/>
    <dgm:cxn modelId="{EF02E8EE-EEB8-4124-A1E2-8EED1C058B06}" type="presOf" srcId="{801D9A9D-E7B4-4224-B097-E49A2E9F7288}" destId="{FF2BB7EA-69DA-4FA1-86A0-468D5CA0DECC}" srcOrd="1" destOrd="0" presId="urn:microsoft.com/office/officeart/2005/8/layout/orgChart1"/>
    <dgm:cxn modelId="{7C3A51F8-B5E6-4427-A870-DE228754850C}" type="presOf" srcId="{B8F5C118-8CA9-46DD-B4EC-9CA0C0188532}" destId="{EF05AE49-3449-4677-ADBF-9A6540302ADB}" srcOrd="1" destOrd="0" presId="urn:microsoft.com/office/officeart/2005/8/layout/orgChart1"/>
    <dgm:cxn modelId="{54F37EFE-6D71-4A9F-988A-6CC74F2333D1}" srcId="{B8F5C118-8CA9-46DD-B4EC-9CA0C0188532}" destId="{680917FA-2C99-40D0-B747-6B0C3E39965E}" srcOrd="2" destOrd="0" parTransId="{30F0112E-2ECE-46CD-85EB-8834802A5068}" sibTransId="{532FEB34-427D-4B09-958F-BD4E41BD16ED}"/>
    <dgm:cxn modelId="{84A6F5BD-4426-43BB-A065-6E7A126CA85F}" type="presParOf" srcId="{BDA9F890-219C-481D-966B-D7760A354169}" destId="{D527E30F-F7C7-4E82-84B4-E003C39214F7}" srcOrd="0" destOrd="0" presId="urn:microsoft.com/office/officeart/2005/8/layout/orgChart1"/>
    <dgm:cxn modelId="{1AE5D462-1968-415B-82B9-F4FEB25375EF}" type="presParOf" srcId="{D527E30F-F7C7-4E82-84B4-E003C39214F7}" destId="{A464A92D-1E80-442E-9597-B3A2E124E7AF}" srcOrd="0" destOrd="0" presId="urn:microsoft.com/office/officeart/2005/8/layout/orgChart1"/>
    <dgm:cxn modelId="{0D3E9F12-8B2F-4929-AD1C-03C1030FB25A}" type="presParOf" srcId="{A464A92D-1E80-442E-9597-B3A2E124E7AF}" destId="{B3C2CF96-2BBA-48CE-B921-AFD01B46DF3C}" srcOrd="0" destOrd="0" presId="urn:microsoft.com/office/officeart/2005/8/layout/orgChart1"/>
    <dgm:cxn modelId="{42EAC40F-2B41-4B1B-B47C-AD77B329479A}" type="presParOf" srcId="{A464A92D-1E80-442E-9597-B3A2E124E7AF}" destId="{EF05AE49-3449-4677-ADBF-9A6540302ADB}" srcOrd="1" destOrd="0" presId="urn:microsoft.com/office/officeart/2005/8/layout/orgChart1"/>
    <dgm:cxn modelId="{7FC7552A-8C8B-45FC-9A72-ECF4B6773F0A}" type="presParOf" srcId="{D527E30F-F7C7-4E82-84B4-E003C39214F7}" destId="{0662E39A-4930-4EBC-987D-6E5C83D5606F}" srcOrd="1" destOrd="0" presId="urn:microsoft.com/office/officeart/2005/8/layout/orgChart1"/>
    <dgm:cxn modelId="{8CEADFD3-0EF4-42EF-8BF4-60507449EB37}" type="presParOf" srcId="{0662E39A-4930-4EBC-987D-6E5C83D5606F}" destId="{DB29B79F-3A57-430F-92F9-100DA3AFFEBE}" srcOrd="0" destOrd="0" presId="urn:microsoft.com/office/officeart/2005/8/layout/orgChart1"/>
    <dgm:cxn modelId="{4BF70A5D-8B0F-4DD8-880A-0B40E25A8746}" type="presParOf" srcId="{0662E39A-4930-4EBC-987D-6E5C83D5606F}" destId="{B74E553E-913B-450B-B404-4CA5DF909D26}" srcOrd="1" destOrd="0" presId="urn:microsoft.com/office/officeart/2005/8/layout/orgChart1"/>
    <dgm:cxn modelId="{8C659C4F-762F-4F4D-9041-AF83549B325E}" type="presParOf" srcId="{B74E553E-913B-450B-B404-4CA5DF909D26}" destId="{AE8DB932-AE9C-4D5C-9079-3F636612681B}" srcOrd="0" destOrd="0" presId="urn:microsoft.com/office/officeart/2005/8/layout/orgChart1"/>
    <dgm:cxn modelId="{C823CC83-259C-4594-953D-E147AC2354E8}" type="presParOf" srcId="{AE8DB932-AE9C-4D5C-9079-3F636612681B}" destId="{67FC83C4-C2CB-4A11-9593-2655AC4F70F1}" srcOrd="0" destOrd="0" presId="urn:microsoft.com/office/officeart/2005/8/layout/orgChart1"/>
    <dgm:cxn modelId="{D27ECE87-54F1-4F76-8279-DE81BF9A677E}" type="presParOf" srcId="{AE8DB932-AE9C-4D5C-9079-3F636612681B}" destId="{15E30023-9D79-4DF0-BBC2-C9149E73D431}" srcOrd="1" destOrd="0" presId="urn:microsoft.com/office/officeart/2005/8/layout/orgChart1"/>
    <dgm:cxn modelId="{2ABBF7C4-668E-4269-B264-545C220CA0B6}" type="presParOf" srcId="{B74E553E-913B-450B-B404-4CA5DF909D26}" destId="{4C7749AF-F36B-412C-8A04-59C6B98EE4A6}" srcOrd="1" destOrd="0" presId="urn:microsoft.com/office/officeart/2005/8/layout/orgChart1"/>
    <dgm:cxn modelId="{CF5797C6-01CD-4DC6-802C-ED3468896F36}" type="presParOf" srcId="{B74E553E-913B-450B-B404-4CA5DF909D26}" destId="{41C3AC21-7EF7-4AE0-A53E-46BD9BACA4E2}" srcOrd="2" destOrd="0" presId="urn:microsoft.com/office/officeart/2005/8/layout/orgChart1"/>
    <dgm:cxn modelId="{6B3DA18B-AB85-4ACC-999B-46268ACA54B5}" type="presParOf" srcId="{0662E39A-4930-4EBC-987D-6E5C83D5606F}" destId="{D7535A93-B785-44AA-A185-0D8459AF1E75}" srcOrd="2" destOrd="0" presId="urn:microsoft.com/office/officeart/2005/8/layout/orgChart1"/>
    <dgm:cxn modelId="{76695223-77B4-4456-9CEE-E7611F389127}" type="presParOf" srcId="{0662E39A-4930-4EBC-987D-6E5C83D5606F}" destId="{DDD4A22B-99BC-4663-A311-93E1C2602607}" srcOrd="3" destOrd="0" presId="urn:microsoft.com/office/officeart/2005/8/layout/orgChart1"/>
    <dgm:cxn modelId="{C7F94A22-A7F2-4155-925C-C24D7D108C84}" type="presParOf" srcId="{DDD4A22B-99BC-4663-A311-93E1C2602607}" destId="{188A28A1-16E9-4A25-A1B8-7C3651595E76}" srcOrd="0" destOrd="0" presId="urn:microsoft.com/office/officeart/2005/8/layout/orgChart1"/>
    <dgm:cxn modelId="{16B27702-70ED-4488-9FFF-F887F87AFE60}" type="presParOf" srcId="{188A28A1-16E9-4A25-A1B8-7C3651595E76}" destId="{F7AD6F63-EEDB-4A2A-8FC6-BF2447541DBF}" srcOrd="0" destOrd="0" presId="urn:microsoft.com/office/officeart/2005/8/layout/orgChart1"/>
    <dgm:cxn modelId="{B7851BB8-FB6B-4FE8-92B1-3AF7570BB624}" type="presParOf" srcId="{188A28A1-16E9-4A25-A1B8-7C3651595E76}" destId="{FF2BB7EA-69DA-4FA1-86A0-468D5CA0DECC}" srcOrd="1" destOrd="0" presId="urn:microsoft.com/office/officeart/2005/8/layout/orgChart1"/>
    <dgm:cxn modelId="{E67EDDF7-405B-4133-9B3F-DD3AAF76F441}" type="presParOf" srcId="{DDD4A22B-99BC-4663-A311-93E1C2602607}" destId="{30CB6D2F-525C-473A-BA7D-35CDB04E9131}" srcOrd="1" destOrd="0" presId="urn:microsoft.com/office/officeart/2005/8/layout/orgChart1"/>
    <dgm:cxn modelId="{DC38A8C9-3E4E-4A9F-9B28-597469ED7E26}" type="presParOf" srcId="{DDD4A22B-99BC-4663-A311-93E1C2602607}" destId="{A365376E-5965-4ED6-85B7-60060E89ABB3}" srcOrd="2" destOrd="0" presId="urn:microsoft.com/office/officeart/2005/8/layout/orgChart1"/>
    <dgm:cxn modelId="{07A688E8-6FE8-4EBA-8FC7-4B88DE833633}" type="presParOf" srcId="{0662E39A-4930-4EBC-987D-6E5C83D5606F}" destId="{700E18C6-A0CC-492C-8759-2EC5FF9F2504}" srcOrd="4" destOrd="0" presId="urn:microsoft.com/office/officeart/2005/8/layout/orgChart1"/>
    <dgm:cxn modelId="{64AD5BF6-3B52-4F34-82F8-5E2C13C7DC25}" type="presParOf" srcId="{0662E39A-4930-4EBC-987D-6E5C83D5606F}" destId="{073F101F-4AF0-4F52-8181-697BACDF09F5}" srcOrd="5" destOrd="0" presId="urn:microsoft.com/office/officeart/2005/8/layout/orgChart1"/>
    <dgm:cxn modelId="{C94BDAEA-B6BF-4081-99FF-D43A082067D1}" type="presParOf" srcId="{073F101F-4AF0-4F52-8181-697BACDF09F5}" destId="{0C6F17FA-2F26-48CA-BF1E-0B0C7E53E32D}" srcOrd="0" destOrd="0" presId="urn:microsoft.com/office/officeart/2005/8/layout/orgChart1"/>
    <dgm:cxn modelId="{65F072E6-3D90-4A1E-8B81-CE682DFEB9E6}" type="presParOf" srcId="{0C6F17FA-2F26-48CA-BF1E-0B0C7E53E32D}" destId="{DD367186-10C3-4EA7-9910-454AD425E04D}" srcOrd="0" destOrd="0" presId="urn:microsoft.com/office/officeart/2005/8/layout/orgChart1"/>
    <dgm:cxn modelId="{D11A73EA-9CBB-431B-9187-E6173C170038}" type="presParOf" srcId="{0C6F17FA-2F26-48CA-BF1E-0B0C7E53E32D}" destId="{A7FC4860-440A-470C-8F0E-401EB2BEDCDF}" srcOrd="1" destOrd="0" presId="urn:microsoft.com/office/officeart/2005/8/layout/orgChart1"/>
    <dgm:cxn modelId="{F3EF5496-7852-45CE-B34B-4225B035D151}" type="presParOf" srcId="{073F101F-4AF0-4F52-8181-697BACDF09F5}" destId="{7D490634-D29C-4506-A03A-A2249C129C55}" srcOrd="1" destOrd="0" presId="urn:microsoft.com/office/officeart/2005/8/layout/orgChart1"/>
    <dgm:cxn modelId="{781B6D76-1106-47F4-8A29-13924E102FB1}" type="presParOf" srcId="{073F101F-4AF0-4F52-8181-697BACDF09F5}" destId="{D59EBAA0-2B04-4C23-BF59-B242996CED79}" srcOrd="2" destOrd="0" presId="urn:microsoft.com/office/officeart/2005/8/layout/orgChart1"/>
    <dgm:cxn modelId="{EA4B8911-4BC8-4E8E-A6D8-115EE3677499}" type="presParOf" srcId="{D527E30F-F7C7-4E82-84B4-E003C39214F7}" destId="{FD03B6A6-21F8-4234-846A-0644079DCD1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0E18C6-A0CC-492C-8759-2EC5FF9F2504}">
      <dsp:nvSpPr>
        <dsp:cNvPr id="0" name=""/>
        <dsp:cNvSpPr/>
      </dsp:nvSpPr>
      <dsp:spPr>
        <a:xfrm>
          <a:off x="3695700" y="1970201"/>
          <a:ext cx="2614734" cy="4537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898"/>
              </a:lnTo>
              <a:lnTo>
                <a:pt x="2614734" y="226898"/>
              </a:lnTo>
              <a:lnTo>
                <a:pt x="2614734" y="453796"/>
              </a:lnTo>
            </a:path>
          </a:pathLst>
        </a:custGeom>
        <a:noFill/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535A93-B785-44AA-A185-0D8459AF1E75}">
      <dsp:nvSpPr>
        <dsp:cNvPr id="0" name=""/>
        <dsp:cNvSpPr/>
      </dsp:nvSpPr>
      <dsp:spPr>
        <a:xfrm>
          <a:off x="3649980" y="1970201"/>
          <a:ext cx="91440" cy="4537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3796"/>
              </a:lnTo>
            </a:path>
          </a:pathLst>
        </a:custGeom>
        <a:noFill/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29B79F-3A57-430F-92F9-100DA3AFFEBE}">
      <dsp:nvSpPr>
        <dsp:cNvPr id="0" name=""/>
        <dsp:cNvSpPr/>
      </dsp:nvSpPr>
      <dsp:spPr>
        <a:xfrm>
          <a:off x="1080965" y="1970201"/>
          <a:ext cx="2614734" cy="453796"/>
        </a:xfrm>
        <a:custGeom>
          <a:avLst/>
          <a:gdLst/>
          <a:ahLst/>
          <a:cxnLst/>
          <a:rect l="0" t="0" r="0" b="0"/>
          <a:pathLst>
            <a:path>
              <a:moveTo>
                <a:pt x="2614734" y="0"/>
              </a:moveTo>
              <a:lnTo>
                <a:pt x="2614734" y="226898"/>
              </a:lnTo>
              <a:lnTo>
                <a:pt x="0" y="226898"/>
              </a:lnTo>
              <a:lnTo>
                <a:pt x="0" y="453796"/>
              </a:lnTo>
            </a:path>
          </a:pathLst>
        </a:custGeom>
        <a:noFill/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C2CF96-2BBA-48CE-B921-AFD01B46DF3C}">
      <dsp:nvSpPr>
        <dsp:cNvPr id="0" name=""/>
        <dsp:cNvSpPr/>
      </dsp:nvSpPr>
      <dsp:spPr>
        <a:xfrm>
          <a:off x="2615231" y="889732"/>
          <a:ext cx="2160937" cy="1080468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prstClr val="black"/>
              </a:solidFill>
              <a:latin typeface="Comic Sans MS" panose="030F0702030302020204" pitchFamily="66" charset="0"/>
              <a:ea typeface="+mn-ea"/>
              <a:cs typeface="+mn-cs"/>
            </a:rPr>
            <a:t>Digital Marketing</a:t>
          </a:r>
          <a:endParaRPr lang="en-IN" sz="1900" b="1" kern="1200" dirty="0">
            <a:solidFill>
              <a:prstClr val="black"/>
            </a:solidFill>
            <a:latin typeface="Comic Sans MS" panose="030F0702030302020204" pitchFamily="66" charset="0"/>
            <a:ea typeface="+mn-ea"/>
            <a:cs typeface="+mn-cs"/>
          </a:endParaRPr>
        </a:p>
      </dsp:txBody>
      <dsp:txXfrm>
        <a:off x="2615231" y="889732"/>
        <a:ext cx="2160937" cy="1080468"/>
      </dsp:txXfrm>
    </dsp:sp>
    <dsp:sp modelId="{67FC83C4-C2CB-4A11-9593-2655AC4F70F1}">
      <dsp:nvSpPr>
        <dsp:cNvPr id="0" name=""/>
        <dsp:cNvSpPr/>
      </dsp:nvSpPr>
      <dsp:spPr>
        <a:xfrm>
          <a:off x="496" y="2423998"/>
          <a:ext cx="2160937" cy="1080468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  <a:latin typeface="Comic Sans MS" panose="030F0702030302020204" pitchFamily="66" charset="0"/>
            </a:rPr>
            <a:t>Search Engine Optimization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  <a:latin typeface="Comic Sans MS" panose="030F0702030302020204" pitchFamily="66" charset="0"/>
            </a:rPr>
            <a:t>(SEO)</a:t>
          </a:r>
          <a:endParaRPr lang="en-IN" sz="1900" b="1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496" y="2423998"/>
        <a:ext cx="2160937" cy="1080468"/>
      </dsp:txXfrm>
    </dsp:sp>
    <dsp:sp modelId="{F7AD6F63-EEDB-4A2A-8FC6-BF2447541DBF}">
      <dsp:nvSpPr>
        <dsp:cNvPr id="0" name=""/>
        <dsp:cNvSpPr/>
      </dsp:nvSpPr>
      <dsp:spPr>
        <a:xfrm>
          <a:off x="2615231" y="2423998"/>
          <a:ext cx="2160937" cy="1080468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prstClr val="black"/>
              </a:solidFill>
              <a:latin typeface="Comic Sans MS" panose="030F0702030302020204" pitchFamily="66" charset="0"/>
              <a:ea typeface="+mn-ea"/>
              <a:cs typeface="+mn-cs"/>
            </a:rPr>
            <a:t>Search Engine Marketing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prstClr val="black"/>
              </a:solidFill>
              <a:latin typeface="Comic Sans MS" panose="030F0702030302020204" pitchFamily="66" charset="0"/>
              <a:ea typeface="+mn-ea"/>
              <a:cs typeface="+mn-cs"/>
            </a:rPr>
            <a:t>PPC/Google Ads</a:t>
          </a:r>
          <a:endParaRPr lang="en-IN" sz="1900" b="1" kern="1200" dirty="0">
            <a:solidFill>
              <a:prstClr val="black"/>
            </a:solidFill>
            <a:latin typeface="Comic Sans MS" panose="030F0702030302020204" pitchFamily="66" charset="0"/>
            <a:ea typeface="+mn-ea"/>
            <a:cs typeface="+mn-cs"/>
          </a:endParaRPr>
        </a:p>
      </dsp:txBody>
      <dsp:txXfrm>
        <a:off x="2615231" y="2423998"/>
        <a:ext cx="2160937" cy="1080468"/>
      </dsp:txXfrm>
    </dsp:sp>
    <dsp:sp modelId="{DD367186-10C3-4EA7-9910-454AD425E04D}">
      <dsp:nvSpPr>
        <dsp:cNvPr id="0" name=""/>
        <dsp:cNvSpPr/>
      </dsp:nvSpPr>
      <dsp:spPr>
        <a:xfrm>
          <a:off x="5229965" y="2423998"/>
          <a:ext cx="2160937" cy="1080468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prstClr val="black"/>
              </a:solidFill>
              <a:latin typeface="Comic Sans MS" panose="030F0702030302020204" pitchFamily="66" charset="0"/>
              <a:ea typeface="+mn-ea"/>
              <a:cs typeface="+mn-cs"/>
            </a:rPr>
            <a:t>Social Media Marketing</a:t>
          </a:r>
          <a:endParaRPr lang="en-IN" sz="1900" b="1" kern="1200" dirty="0">
            <a:solidFill>
              <a:prstClr val="black"/>
            </a:solidFill>
            <a:latin typeface="Comic Sans MS" panose="030F0702030302020204" pitchFamily="66" charset="0"/>
            <a:ea typeface="+mn-ea"/>
            <a:cs typeface="+mn-cs"/>
          </a:endParaRPr>
        </a:p>
      </dsp:txBody>
      <dsp:txXfrm>
        <a:off x="5229965" y="2423998"/>
        <a:ext cx="2160937" cy="10804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E4B7602-2C65-4D1A-80D1-6A0253CBEE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8780B6-A6AE-488F-8157-89C17E8C2E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04160D-5B61-4D8D-B7EB-72FE18C6BFA4}" type="datetimeFigureOut">
              <a:rPr lang="en-IN" smtClean="0"/>
              <a:pPr/>
              <a:t>01-07-2020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04A18B-8786-4DC3-B693-4DCCE266EA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4BA558-E0BF-4CB4-86F6-6E77D69D7A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8F05B-723A-4885-A57E-BA5770633EF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806737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752600" y="3810000"/>
            <a:ext cx="1447800" cy="3048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5C8D2-FB09-4F89-AC66-B92D26DCEA34}" type="datetimeFigureOut">
              <a:rPr lang="en-US" smtClean="0"/>
              <a:pPr/>
              <a:t>7/1/2020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03A89-43B6-4A00-88D0-6BC0621F9DC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03A89-43B6-4A00-88D0-6BC0621F9DC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5DF4A-B373-46EE-8BE5-2FEEBBEB839E}" type="datetime5">
              <a:rPr lang="en-US" smtClean="0"/>
              <a:pPr/>
              <a:t>1-Jul-20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0" y="6324600"/>
            <a:ext cx="4572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C0619-008A-4C73-BFEB-36AC9050F61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25E8-D172-4D4D-98B0-32BA7A95E58C}" type="datetime5">
              <a:rPr lang="en-US" smtClean="0"/>
              <a:pPr/>
              <a:t>1-Jul-20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01F0-F23B-41F2-AF15-8F1BBDD0EA53}" type="datetime5">
              <a:rPr lang="en-US" smtClean="0"/>
              <a:pPr/>
              <a:t>1-Jul-20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747-E639-495B-A143-05358DE6C467}" type="datetime5">
              <a:rPr lang="en-US" smtClean="0"/>
              <a:pPr/>
              <a:t>1-Jul-20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3E93D-8DE6-42E6-919D-260070DDD837}" type="datetime5">
              <a:rPr lang="en-US" smtClean="0"/>
              <a:pPr/>
              <a:t>1-Jul-20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DDED4-FBBE-49BF-A14C-FBEA0F724D4C}" type="datetime5">
              <a:rPr lang="en-US" smtClean="0"/>
              <a:pPr/>
              <a:t>1-Jul-20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5D1D-D508-455A-A269-854DC8371A5E}" type="datetime5">
              <a:rPr lang="en-US" smtClean="0"/>
              <a:pPr/>
              <a:t>1-Jul-20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9FEFC-F489-4BA0-BB20-D29D87493371}" type="datetime5">
              <a:rPr lang="en-US" smtClean="0"/>
              <a:pPr/>
              <a:t>1-Jul-20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02C34-A31A-4078-A5AE-46C9123C16B3}" type="datetime5">
              <a:rPr lang="en-US" smtClean="0"/>
              <a:pPr/>
              <a:t>1-Jul-20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380F6-2F05-408E-8FCB-4D6BC0A3746F}" type="datetime5">
              <a:rPr lang="en-US" smtClean="0"/>
              <a:pPr/>
              <a:t>1-Jul-20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2895B-028A-4D01-9E57-0D3C51165D98}" type="datetime5">
              <a:rPr lang="en-US" smtClean="0"/>
              <a:pPr/>
              <a:t>1-Jul-20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1587"/>
            <a:ext cx="9144000" cy="685800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AFE06-6E74-4B80-BEB8-78FC4EA31BB9}" type="datetime5">
              <a:rPr lang="en-US" smtClean="0"/>
              <a:pPr/>
              <a:t>1-Jul-20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800" y="6324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294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C0619-008A-4C73-BFEB-36AC9050F6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170613"/>
            <a:ext cx="9142413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mall size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8229599" y="6172200"/>
            <a:ext cx="912814" cy="629364"/>
          </a:xfrm>
          <a:prstGeom prst="rect">
            <a:avLst/>
          </a:prstGeom>
        </p:spPr>
      </p:pic>
      <p:pic>
        <p:nvPicPr>
          <p:cNvPr id="10" name="Picture 9" descr="NUHospitals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810000" y="6400800"/>
            <a:ext cx="1828800" cy="209787"/>
          </a:xfrm>
          <a:prstGeom prst="rect">
            <a:avLst/>
          </a:prstGeom>
        </p:spPr>
      </p:pic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1143000" y="6324600"/>
            <a:ext cx="12954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6B194-9623-4754-98E5-8C4D6517C90E}" type="datetime5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1-Jul-20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Slide Number Placeholder 4"/>
          <p:cNvSpPr txBox="1">
            <a:spLocks/>
          </p:cNvSpPr>
          <p:nvPr userDrawn="1"/>
        </p:nvSpPr>
        <p:spPr>
          <a:xfrm>
            <a:off x="0" y="6324600"/>
            <a:ext cx="4572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C0619-008A-4C73-BFEB-36AC9050F61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00"/>
          </a:solidFill>
          <a:latin typeface="Comic Sans MS" pitchFamily="66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Comic Sans MS" pitchFamily="66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Comic Sans MS" pitchFamily="66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Comic Sans MS" pitchFamily="66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Comic Sans MS" pitchFamily="66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Comic Sans MS" pitchFamily="66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uhospitals.com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 - First sli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58"/>
            <a:ext cx="9143152" cy="685134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36217-1A25-405F-B7BF-3D3E41340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9966"/>
          </a:xfrm>
        </p:spPr>
        <p:txBody>
          <a:bodyPr>
            <a:normAutofit/>
          </a:bodyPr>
          <a:lstStyle/>
          <a:p>
            <a:r>
              <a:rPr lang="en-US" sz="4000" dirty="0"/>
              <a:t>Interesting Stats on SMP</a:t>
            </a:r>
            <a:endParaRPr lang="en-IN" sz="4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533BAC-437D-474F-9E4B-632D489C6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61C6197-7B43-4145-8094-F98CA8348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r="4166"/>
          <a:stretch/>
        </p:blipFill>
        <p:spPr>
          <a:xfrm>
            <a:off x="323528" y="1144604"/>
            <a:ext cx="8178080" cy="456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97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AD84C-607B-453C-8B70-7802AB942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58" y="75293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Digital AD spends vs Traditional</a:t>
            </a:r>
            <a:endParaRPr lang="en-IN" sz="40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F667052-0895-4FF0-8F8B-B8B7B6FD6E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967" y="1219200"/>
            <a:ext cx="8568066" cy="470521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33CBBC-205D-454D-B826-2636285F6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34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32B80-D8C6-4AE9-82DE-420F3DFB5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Key Elements of Digital Marketing</a:t>
            </a:r>
            <a:endParaRPr lang="en-IN" sz="4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3CCE07-1AB8-43A3-B0E9-DAD208D7F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9D7B6C1-4C25-4A6C-BAE7-2DE948B8B4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1929218"/>
              </p:ext>
            </p:extLst>
          </p:nvPr>
        </p:nvGraphicFramePr>
        <p:xfrm>
          <a:off x="762000" y="1397000"/>
          <a:ext cx="7391400" cy="439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86808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A3AA8-8088-406A-A386-7BFD0FBF3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08720"/>
            <a:ext cx="8229600" cy="683781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/>
              <a:t>Search Engine Optimization</a:t>
            </a:r>
            <a:br>
              <a:rPr lang="en-US" dirty="0"/>
            </a:br>
            <a:r>
              <a:rPr lang="en-US" dirty="0"/>
              <a:t>(SEO)</a:t>
            </a:r>
            <a:br>
              <a:rPr lang="en-IN" dirty="0"/>
            </a:b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02A7FD-78E1-4585-B88C-13B2815A4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DAD5D8-50ED-4965-BD97-7D8B960C4DB2}"/>
              </a:ext>
            </a:extLst>
          </p:cNvPr>
          <p:cNvSpPr/>
          <p:nvPr/>
        </p:nvSpPr>
        <p:spPr>
          <a:xfrm>
            <a:off x="431800" y="1828800"/>
            <a:ext cx="83312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Comic Sans MS" pitchFamily="66" charset="0"/>
              </a:rPr>
              <a:t>SEO is a process of optimizing your website to get organic, or un-paid, traffic from the search engine results page</a:t>
            </a:r>
          </a:p>
          <a:p>
            <a:endParaRPr lang="en-US" sz="3000" dirty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en-US" sz="3000" dirty="0">
                <a:solidFill>
                  <a:schemeClr val="bg1"/>
                </a:solidFill>
                <a:latin typeface="Comic Sans MS" pitchFamily="66" charset="0"/>
              </a:rPr>
              <a:t>In order to do this, search engines will scan, or crawl, different websites to better understand what the site is about</a:t>
            </a:r>
            <a:endParaRPr lang="en-IN" sz="30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423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A7CBD-ED5E-48AB-9BEA-3C8951D42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26742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Key Features of SEO</a:t>
            </a:r>
            <a:endParaRPr lang="en-IN" sz="4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7738FE-9BAF-42A4-89C3-05644977B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C0E3F4-1150-492A-B8CB-BBC456AE6968}"/>
              </a:ext>
            </a:extLst>
          </p:cNvPr>
          <p:cNvSpPr/>
          <p:nvPr/>
        </p:nvSpPr>
        <p:spPr>
          <a:xfrm>
            <a:off x="304801" y="1289953"/>
            <a:ext cx="8458199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Comic Sans MS" pitchFamily="66" charset="0"/>
              </a:rPr>
              <a:t>Better User Experience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  <a:latin typeface="Comic Sans MS" pitchFamily="66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Comic Sans MS" pitchFamily="66" charset="0"/>
              </a:rPr>
              <a:t> Primary Source of Leads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  <a:latin typeface="Comic Sans MS" pitchFamily="66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Comic Sans MS" pitchFamily="66" charset="0"/>
              </a:rPr>
              <a:t> Results to Higher Conversion Rate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  <a:latin typeface="Comic Sans MS" pitchFamily="66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Comic Sans MS" pitchFamily="66" charset="0"/>
              </a:rPr>
              <a:t> Builds Brand Credibility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  <a:latin typeface="Comic Sans MS" pitchFamily="66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Comic Sans MS" pitchFamily="66" charset="0"/>
              </a:rPr>
              <a:t> Helps Establish Brand Awareness</a:t>
            </a:r>
            <a:endParaRPr lang="en-US" sz="30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487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C4747-CE6E-494F-A1D3-A81540C72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Search Engine Marketing</a:t>
            </a:r>
            <a:endParaRPr lang="en-IN" sz="4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40804-00F5-4EEE-9B3B-680D4DB24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F468E2-A566-4986-AE5D-E4094C0EA6CE}"/>
              </a:ext>
            </a:extLst>
          </p:cNvPr>
          <p:cNvSpPr/>
          <p:nvPr/>
        </p:nvSpPr>
        <p:spPr>
          <a:xfrm>
            <a:off x="685800" y="2301459"/>
            <a:ext cx="8001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Comic Sans MS" pitchFamily="66" charset="0"/>
              </a:rPr>
              <a:t>SEM (Search Engine Marketing) is the process of gaining website traffic by purchasing ads on search engines</a:t>
            </a:r>
            <a:endParaRPr lang="en-IN" sz="30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949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B906F-D26F-4679-878A-31D1C07DC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68275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Key Features of SEM</a:t>
            </a:r>
            <a:endParaRPr lang="en-IN" sz="4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C237EF-DF63-4768-8867-9CE073C01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F6797D-9C9B-4127-A91B-306CED2EA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14904"/>
            <a:ext cx="8610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Comic Sans MS" pitchFamily="66" charset="0"/>
              </a:rPr>
              <a:t>Increase brand awareness and brand equity of product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Comic Sans MS" pitchFamily="66" charset="0"/>
              </a:rPr>
              <a:t>Increase Visibility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Comic Sans MS" pitchFamily="66" charset="0"/>
              </a:rPr>
              <a:t>Advertise to an audience that's already interested in you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Comic Sans MS" pitchFamily="66" charset="0"/>
              </a:rPr>
              <a:t>Increase in targeted leads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Comic Sans MS" pitchFamily="66" charset="0"/>
              </a:rPr>
              <a:t>Target your ads to users based on languages and locations</a:t>
            </a:r>
            <a:endParaRPr lang="en-US" sz="30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973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E1D9E-E204-4BEF-B9A3-1760E5199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Social Media Marketing</a:t>
            </a:r>
            <a:endParaRPr lang="en-IN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C92E5-F857-4FEA-AD5A-80B3C6FF2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593623"/>
            <a:ext cx="8458200" cy="4121377"/>
          </a:xfrm>
        </p:spPr>
        <p:txBody>
          <a:bodyPr>
            <a:noAutofit/>
          </a:bodyPr>
          <a:lstStyle/>
          <a:p>
            <a:r>
              <a:rPr lang="en-US" sz="3000" dirty="0"/>
              <a:t>Social media marketing is the use of social media platforms to connect with your audience to build your brand, increase sales, and drive website traffic</a:t>
            </a:r>
          </a:p>
          <a:p>
            <a:pPr marL="0" indent="0">
              <a:buNone/>
            </a:pPr>
            <a:r>
              <a:rPr lang="en-US" sz="3000" dirty="0"/>
              <a:t> </a:t>
            </a:r>
          </a:p>
          <a:p>
            <a:r>
              <a:rPr lang="en-US" sz="3000" dirty="0"/>
              <a:t>The major </a:t>
            </a:r>
            <a:r>
              <a:rPr lang="en-US" sz="3000" b="1" dirty="0">
                <a:solidFill>
                  <a:srgbClr val="FFFF00"/>
                </a:solidFill>
              </a:rPr>
              <a:t>social media</a:t>
            </a:r>
            <a:r>
              <a:rPr lang="en-US" sz="3000" dirty="0"/>
              <a:t> are Facebook, Instagram, Twitter, LinkedIn, Pinterest, YouTube, and Snapchat</a:t>
            </a:r>
            <a:endParaRPr lang="en-IN" sz="3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A54C1B-3164-41FF-9E7B-54220E8DB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24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333CE-1728-40B6-A2C3-3C046AD5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Key Features of Social Media Marketing</a:t>
            </a:r>
            <a:endParaRPr lang="en-IN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E39A1-8A1A-4BB4-815B-7DB5B8744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8800"/>
            <a:ext cx="8305800" cy="3886200"/>
          </a:xfrm>
        </p:spPr>
        <p:txBody>
          <a:bodyPr>
            <a:normAutofit/>
          </a:bodyPr>
          <a:lstStyle/>
          <a:p>
            <a:r>
              <a:rPr lang="en-US" sz="3000" dirty="0"/>
              <a:t>Social media encourages contributions and feedback from everyone</a:t>
            </a:r>
          </a:p>
          <a:p>
            <a:r>
              <a:rPr lang="en-US" sz="3000" dirty="0"/>
              <a:t>Social media is a two-way communication channel</a:t>
            </a:r>
          </a:p>
          <a:p>
            <a:r>
              <a:rPr lang="en-US" sz="3000" dirty="0"/>
              <a:t>Reliability</a:t>
            </a:r>
          </a:p>
          <a:p>
            <a:r>
              <a:rPr lang="en-US" sz="3000" dirty="0"/>
              <a:t>Build communities &amp; Customer service</a:t>
            </a:r>
          </a:p>
          <a:p>
            <a:r>
              <a:rPr lang="en-US" sz="3000" dirty="0"/>
              <a:t>Avoid spamming</a:t>
            </a:r>
          </a:p>
          <a:p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48D18E-E5A1-417E-AAA8-1A9704409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1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A023D-1C00-4F9C-9FC5-5B55609F3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348880"/>
            <a:ext cx="8458200" cy="1195865"/>
          </a:xfrm>
        </p:spPr>
        <p:txBody>
          <a:bodyPr>
            <a:noAutofit/>
          </a:bodyPr>
          <a:lstStyle/>
          <a:p>
            <a:r>
              <a:rPr lang="en-US" sz="4000" dirty="0"/>
              <a:t>Primary focus areas for Hospitals in Digital Marketing</a:t>
            </a:r>
            <a:endParaRPr lang="en-IN" sz="4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82A2CE-FE86-41BE-83A5-2448C666C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14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6EDD4-D05E-4256-9A5C-B627E8639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72" y="14287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Era of Digital Marketing &amp; Ethical Use of Social Media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BF0C1-BE8A-4967-B8D2-AEC2EF092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7356" y="3786190"/>
            <a:ext cx="5618627" cy="12858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Dr. </a:t>
            </a:r>
            <a:r>
              <a:rPr lang="en-US" sz="3600" dirty="0" err="1"/>
              <a:t>Prasanna</a:t>
            </a:r>
            <a:r>
              <a:rPr lang="en-US" sz="3600" dirty="0"/>
              <a:t> </a:t>
            </a:r>
            <a:r>
              <a:rPr lang="en-US" sz="3600" dirty="0" err="1"/>
              <a:t>Venkatesh</a:t>
            </a:r>
            <a:endParaRPr lang="en-US" sz="3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C2001D-E6B3-44C2-AEFA-E6E59EC41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64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CE557-D6FD-4138-BA46-57405C88D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114" y="1700808"/>
            <a:ext cx="8657771" cy="3158785"/>
          </a:xfrm>
        </p:spPr>
        <p:txBody>
          <a:bodyPr>
            <a:noAutofit/>
          </a:bodyPr>
          <a:lstStyle/>
          <a:p>
            <a:r>
              <a:rPr lang="en-IN" sz="3000" dirty="0"/>
              <a:t>Invest in content marketing</a:t>
            </a:r>
          </a:p>
          <a:p>
            <a:endParaRPr lang="en-IN" sz="3000" dirty="0"/>
          </a:p>
          <a:p>
            <a:r>
              <a:rPr lang="en-US" sz="3000" dirty="0"/>
              <a:t>Make sure your website is mobile responsive</a:t>
            </a:r>
          </a:p>
          <a:p>
            <a:endParaRPr lang="en-US" sz="3000" dirty="0"/>
          </a:p>
          <a:p>
            <a:r>
              <a:rPr lang="en-US" sz="3000" dirty="0"/>
              <a:t>Use video marketing to attract new patients and healthcare customers</a:t>
            </a:r>
            <a:endParaRPr lang="en-IN" sz="3000" b="1" dirty="0"/>
          </a:p>
          <a:p>
            <a:endParaRPr lang="en-IN" sz="3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82A2CE-FE86-41BE-83A5-2448C666C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7EAF78D-3937-4193-9EA5-E47A6EC0E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65342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654DB7-7E14-49EB-8674-2F97122AC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1E4BBF-EB1D-44F2-BFD8-68DDF766D8D6}"/>
              </a:ext>
            </a:extLst>
          </p:cNvPr>
          <p:cNvSpPr/>
          <p:nvPr/>
        </p:nvSpPr>
        <p:spPr>
          <a:xfrm>
            <a:off x="419100" y="1524000"/>
            <a:ext cx="83058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Comic Sans MS" pitchFamily="66" charset="0"/>
              </a:rPr>
              <a:t>Invest in multichannel initiatives and customer touch-points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  <a:latin typeface="Comic Sans MS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Comic Sans MS" pitchFamily="66" charset="0"/>
              </a:rPr>
              <a:t>Invest on your online reputation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  <a:latin typeface="Comic Sans MS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Comic Sans MS" pitchFamily="66" charset="0"/>
              </a:rPr>
              <a:t>Use social media like a pro for your healthcare marketing campaigns</a:t>
            </a:r>
          </a:p>
        </p:txBody>
      </p:sp>
    </p:spTree>
    <p:extLst>
      <p:ext uri="{BB962C8B-B14F-4D97-AF65-F5344CB8AC3E}">
        <p14:creationId xmlns:p14="http://schemas.microsoft.com/office/powerpoint/2010/main" val="218245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E751B-8F81-4284-853C-AEE5322FB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Are you ready for Digital??</a:t>
            </a:r>
            <a:endParaRPr lang="en-IN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06340-A687-4D8E-9B68-888DCFF35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205063"/>
          </a:xfrm>
        </p:spPr>
        <p:txBody>
          <a:bodyPr>
            <a:noAutofit/>
          </a:bodyPr>
          <a:lstStyle/>
          <a:p>
            <a:r>
              <a:rPr lang="en-US" sz="3000" dirty="0"/>
              <a:t>Research your competition</a:t>
            </a:r>
          </a:p>
          <a:p>
            <a:r>
              <a:rPr lang="en-US" sz="3000" dirty="0"/>
              <a:t>Understand security, compliance and regulations</a:t>
            </a:r>
          </a:p>
          <a:p>
            <a:r>
              <a:rPr lang="en-US" sz="3000" dirty="0"/>
              <a:t>Define your goals and develop a plan to reach them</a:t>
            </a:r>
          </a:p>
          <a:p>
            <a:r>
              <a:rPr lang="en-US" sz="3000" dirty="0"/>
              <a:t>Research Keywords and develop an SEO strategy</a:t>
            </a:r>
            <a:endParaRPr lang="en-IN" sz="3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D38222-3ECE-4AEC-9232-3773562F8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125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06340-A687-4D8E-9B68-888DCFF35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439" y="1664804"/>
            <a:ext cx="8229600" cy="3528392"/>
          </a:xfrm>
        </p:spPr>
        <p:txBody>
          <a:bodyPr>
            <a:noAutofit/>
          </a:bodyPr>
          <a:lstStyle/>
          <a:p>
            <a:r>
              <a:rPr lang="en-US" sz="3000" dirty="0"/>
              <a:t>Create and optimize thoughtful content</a:t>
            </a:r>
          </a:p>
          <a:p>
            <a:r>
              <a:rPr lang="en-US" sz="3000" dirty="0"/>
              <a:t>Make sure your website is responsive</a:t>
            </a:r>
          </a:p>
          <a:p>
            <a:r>
              <a:rPr lang="en-US" sz="3000" dirty="0"/>
              <a:t>Track and analyze results</a:t>
            </a:r>
          </a:p>
          <a:p>
            <a:r>
              <a:rPr lang="en-US" sz="3000" dirty="0"/>
              <a:t>Monitor consistently and improve accordingly</a:t>
            </a:r>
            <a:endParaRPr lang="en-IN" sz="3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D38222-3ECE-4AEC-9232-3773562F8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1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0FEBB9-11A5-4A62-BAC4-33FFEA1FA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48E647-72B8-48EF-A656-5D4AD166E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73859"/>
            <a:ext cx="8686800" cy="488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63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D850AF-A5C5-4103-AB58-42FCF5641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8C3BAB-9D79-4EAD-87CA-C33AA1A209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94" b="8240"/>
          <a:stretch/>
        </p:blipFill>
        <p:spPr>
          <a:xfrm>
            <a:off x="190500" y="1333499"/>
            <a:ext cx="8763000" cy="419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50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75A5C-9AB8-43F2-A07E-970572452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60F470-695F-4C87-BD68-D088CE082D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33" b="8747"/>
          <a:stretch/>
        </p:blipFill>
        <p:spPr>
          <a:xfrm>
            <a:off x="190500" y="1143000"/>
            <a:ext cx="87630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62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C98265-EC42-4DDE-B096-95AEAC7C1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40D12F-5B43-41F2-8521-693D9E5C9C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43" b="13309"/>
          <a:stretch/>
        </p:blipFill>
        <p:spPr>
          <a:xfrm>
            <a:off x="228600" y="1295399"/>
            <a:ext cx="8552920" cy="373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22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82E60F-C504-4D82-ACCA-7210BCFF7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873FB3-EA0A-4E0F-97E4-3868ED3ACF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0" b="16650"/>
          <a:stretch/>
        </p:blipFill>
        <p:spPr>
          <a:xfrm>
            <a:off x="304800" y="1066800"/>
            <a:ext cx="85344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99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794F2-2521-4C9F-8E9E-B5B7C9437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989B7D-0F71-45AA-910D-8EC47BABB4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82"/>
          <a:stretch/>
        </p:blipFill>
        <p:spPr>
          <a:xfrm>
            <a:off x="228600" y="858505"/>
            <a:ext cx="8458200" cy="478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83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6EDD4-D05E-4256-9A5C-B627E8639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The Era of Digital Marketing </a:t>
            </a:r>
            <a:endParaRPr lang="en-IN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BF0C1-BE8A-4967-B8D2-AEC2EF092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571" y="1965325"/>
            <a:ext cx="8229600" cy="3392501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sz="3900" dirty="0"/>
              <a:t>Digital Marketing - 1990</a:t>
            </a:r>
          </a:p>
          <a:p>
            <a:pPr marL="0" indent="0">
              <a:lnSpc>
                <a:spcPct val="120000"/>
              </a:lnSpc>
              <a:buNone/>
            </a:pPr>
            <a:endParaRPr lang="en-US" sz="3900" dirty="0"/>
          </a:p>
          <a:p>
            <a:pPr>
              <a:lnSpc>
                <a:spcPct val="120000"/>
              </a:lnSpc>
            </a:pPr>
            <a:r>
              <a:rPr lang="en-US" sz="3900" dirty="0"/>
              <a:t>Unaware on the uses of digital marketing</a:t>
            </a:r>
          </a:p>
          <a:p>
            <a:pPr marL="0" indent="0">
              <a:lnSpc>
                <a:spcPct val="120000"/>
              </a:lnSpc>
              <a:buNone/>
            </a:pPr>
            <a:endParaRPr lang="en-US" sz="3900" dirty="0"/>
          </a:p>
          <a:p>
            <a:pPr>
              <a:lnSpc>
                <a:spcPct val="120000"/>
              </a:lnSpc>
            </a:pPr>
            <a:r>
              <a:rPr lang="en-US" sz="3900" dirty="0"/>
              <a:t>They were not sure whether their strategies would work</a:t>
            </a:r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C2001D-E6B3-44C2-AEFA-E6E59EC41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647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54B77F-59D6-45F5-B0AC-95CC31EDC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C4136D-A247-4F78-AB3C-6013323263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997" b="7636"/>
          <a:stretch/>
        </p:blipFill>
        <p:spPr>
          <a:xfrm>
            <a:off x="1150707" y="168275"/>
            <a:ext cx="6842585" cy="592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525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C66015-61EF-41A9-B4F0-31147BCB0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6E58DB-CA15-4E8C-BB06-980EC8588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2810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09CEC-2307-45B4-A912-E51F03F77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747-E639-495B-A143-05358DE6C467}" type="datetime5">
              <a:rPr lang="en-US" smtClean="0"/>
              <a:pPr/>
              <a:t>1-Jul-20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F815C-4DB1-4BF0-90E1-81CDEDF05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79A6D5-7F3C-4B88-9F7D-DB8D98C2A8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263" r="4387" b="8499"/>
          <a:stretch/>
        </p:blipFill>
        <p:spPr>
          <a:xfrm>
            <a:off x="0" y="858505"/>
            <a:ext cx="8763000" cy="470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194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B906F-D26F-4679-878A-31D1C07DC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68275"/>
            <a:ext cx="8229600" cy="1143000"/>
          </a:xfrm>
        </p:spPr>
        <p:txBody>
          <a:bodyPr>
            <a:normAutofit/>
          </a:bodyPr>
          <a:lstStyle/>
          <a:p>
            <a:r>
              <a:rPr lang="en-IN" sz="4000" dirty="0"/>
              <a:t>What we should not do?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C237EF-DF63-4768-8867-9CE073C01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F6797D-9C9B-4127-A91B-306CED2EA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58" y="1714488"/>
            <a:ext cx="8610600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Promote an Individual Doctor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Claim to be the best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Offer 100% guarantee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Money-back / Cash Back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Endorse a commercial product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Befriend a Patient Online</a:t>
            </a:r>
          </a:p>
          <a:p>
            <a:pPr>
              <a:buFont typeface="Arial" panose="020B0604020202020204" pitchFamily="34" charset="0"/>
              <a:buChar char="•"/>
            </a:pPr>
            <a:endParaRPr lang="en-US" b="0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9738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B906F-D26F-4679-878A-31D1C07DC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58" y="3683"/>
            <a:ext cx="8229600" cy="1143000"/>
          </a:xfrm>
        </p:spPr>
        <p:txBody>
          <a:bodyPr>
            <a:normAutofit/>
          </a:bodyPr>
          <a:lstStyle/>
          <a:p>
            <a:r>
              <a:rPr lang="en-IN" sz="4000" dirty="0"/>
              <a:t>What we can do?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C237EF-DF63-4768-8867-9CE073C01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F6797D-9C9B-4127-A91B-306CED2EA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178018"/>
            <a:ext cx="8610600" cy="5115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Disease awareness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Preventive measures that can be taken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Patient Education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Targeted Patient Counselling after Diagnosis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Surgeons' online persona &amp; Professional representation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Follow Institutional Protocol</a:t>
            </a:r>
          </a:p>
          <a:p>
            <a:pPr>
              <a:buNone/>
            </a:pP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9738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B0A67-243F-437D-B289-9BDF376E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250030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Thank You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>
                <a:hlinkClick r:id="rId2"/>
              </a:rPr>
              <a:t>www.nuhospitals.com</a:t>
            </a:r>
            <a:br>
              <a:rPr lang="en-US" dirty="0"/>
            </a:b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D4BEBF-0199-4E83-A6E9-BA384F635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747-E639-495B-A143-05358DE6C467}" type="datetime5">
              <a:rPr lang="en-US" smtClean="0"/>
              <a:pPr/>
              <a:t>1-Jul-20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A38AD-3E33-4519-B392-909D8F457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0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6EDD4-D05E-4256-9A5C-B627E8639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000" dirty="0"/>
              <a:t>COVID 19 and the Digital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BF0C1-BE8A-4967-B8D2-AEC2EF092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7429" y="2353915"/>
            <a:ext cx="3069141" cy="2150169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dirty="0"/>
              <a:t>Telemedicine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dirty="0"/>
              <a:t>Online Pharma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dirty="0"/>
              <a:t>Online Diagnostics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dirty="0"/>
              <a:t>Online Home Care</a:t>
            </a:r>
          </a:p>
          <a:p>
            <a:pPr marL="0" indent="0">
              <a:lnSpc>
                <a:spcPct val="120000"/>
              </a:lnSpc>
              <a:buNone/>
            </a:pPr>
            <a:endParaRPr lang="en-US" sz="39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C2001D-E6B3-44C2-AEFA-E6E59EC41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82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6EDD4-D05E-4256-9A5C-B627E8639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000" dirty="0"/>
              <a:t>COVID 19 and the Digital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BF0C1-BE8A-4967-B8D2-AEC2EF092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728" y="2780928"/>
            <a:ext cx="5400600" cy="1008112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dirty="0"/>
              <a:t>Online Portals Patient Feedback </a:t>
            </a:r>
          </a:p>
          <a:p>
            <a:pPr marL="0" indent="0">
              <a:lnSpc>
                <a:spcPct val="120000"/>
              </a:lnSpc>
              <a:buNone/>
            </a:pPr>
            <a:endParaRPr lang="en-US" sz="39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C2001D-E6B3-44C2-AEFA-E6E59EC41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82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6EDD4-D05E-4256-9A5C-B627E8639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000" dirty="0"/>
              <a:t>COVID 19 and the Digital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BF0C1-BE8A-4967-B8D2-AEC2EF092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9752" y="2780928"/>
            <a:ext cx="4793704" cy="1008112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900" dirty="0"/>
              <a:t>Digital Reputation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C2001D-E6B3-44C2-AEFA-E6E59EC41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66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73E9CF-529A-460B-97C9-32FA88F92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AAD90707-7819-4E88-B2B5-1540B01FF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3314" y="943414"/>
            <a:ext cx="1143000" cy="1143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1990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B1B452-D28C-4E0A-B749-4F0A806B351F}"/>
              </a:ext>
            </a:extLst>
          </p:cNvPr>
          <p:cNvSpPr/>
          <p:nvPr/>
        </p:nvSpPr>
        <p:spPr>
          <a:xfrm>
            <a:off x="1875971" y="2629085"/>
            <a:ext cx="54361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5E707D"/>
                </a:solidFill>
                <a:latin typeface="Open Sans"/>
              </a:rPr>
              <a:t> 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The first clickable web-ad banner went live</a:t>
            </a:r>
            <a:endParaRPr lang="en-IN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0C9417AC-CA18-45A5-B291-D9C91AD76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3314" y="2190977"/>
            <a:ext cx="1143000" cy="1143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1993</a:t>
            </a:r>
            <a:endParaRPr lang="en-IN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F5E06A-C7E8-4B26-ABFD-FA801878FD14}"/>
              </a:ext>
            </a:extLst>
          </p:cNvPr>
          <p:cNvSpPr/>
          <p:nvPr/>
        </p:nvSpPr>
        <p:spPr>
          <a:xfrm>
            <a:off x="1883730" y="1330248"/>
            <a:ext cx="53174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5E707D"/>
                </a:solidFill>
                <a:latin typeface="Open Sans"/>
              </a:rPr>
              <a:t> 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The term Digital Marketing was first used</a:t>
            </a:r>
            <a:endParaRPr lang="en-IN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022DE8-E339-49C4-AEAB-B7ED39681213}"/>
              </a:ext>
            </a:extLst>
          </p:cNvPr>
          <p:cNvSpPr txBox="1"/>
          <p:nvPr/>
        </p:nvSpPr>
        <p:spPr>
          <a:xfrm>
            <a:off x="470560" y="149263"/>
            <a:ext cx="86821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Key Milestones in Digital Marketing</a:t>
            </a:r>
            <a:endParaRPr lang="en-IN" sz="4000" dirty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FF8248BF-B822-45AE-8645-74454A10C6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3314" y="3438540"/>
            <a:ext cx="1143000" cy="1143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1998</a:t>
            </a:r>
            <a:endParaRPr lang="en-IN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C028B3-ABC4-4836-933E-8AF1426BA2F2}"/>
              </a:ext>
            </a:extLst>
          </p:cNvPr>
          <p:cNvSpPr/>
          <p:nvPr/>
        </p:nvSpPr>
        <p:spPr>
          <a:xfrm>
            <a:off x="1883730" y="3656943"/>
            <a:ext cx="59625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Birth of Google / MSN and Yahoo launches </a:t>
            </a:r>
          </a:p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Web Search</a:t>
            </a:r>
            <a:endParaRPr lang="en-IN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A1520095-54F1-4C09-ACE0-616201893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3314" y="4771586"/>
            <a:ext cx="1143000" cy="1143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2002</a:t>
            </a:r>
            <a:endParaRPr lang="en-IN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71CE04-BE3A-4811-857E-1DDCDFFE3C5F}"/>
              </a:ext>
            </a:extLst>
          </p:cNvPr>
          <p:cNvSpPr/>
          <p:nvPr/>
        </p:nvSpPr>
        <p:spPr>
          <a:xfrm>
            <a:off x="1883730" y="5137490"/>
            <a:ext cx="12362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LinkedIn</a:t>
            </a:r>
            <a:endParaRPr lang="en-IN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605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73E9CF-529A-460B-97C9-32FA88F92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831A13AB-A56B-4DC2-8E5A-21B8650F2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8714" y="304800"/>
            <a:ext cx="1143000" cy="1143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2004</a:t>
            </a:r>
            <a:endParaRPr lang="en-IN" dirty="0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32B17D60-5F75-474B-9D14-41C553466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8714" y="1752600"/>
            <a:ext cx="1143000" cy="1143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2005</a:t>
            </a:r>
            <a:endParaRPr lang="en-IN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6AD9C4-F048-41E5-B297-5C47688884D4}"/>
              </a:ext>
            </a:extLst>
          </p:cNvPr>
          <p:cNvSpPr/>
          <p:nvPr/>
        </p:nvSpPr>
        <p:spPr>
          <a:xfrm>
            <a:off x="1748554" y="691634"/>
            <a:ext cx="39391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5E707D"/>
                </a:solidFill>
                <a:latin typeface="Open Sans"/>
              </a:rPr>
              <a:t> 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Gmail.com &amp; Facebook goes live</a:t>
            </a:r>
            <a:endParaRPr lang="en-IN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74EAA8-67C6-4FC6-AC43-2F9E92233999}"/>
              </a:ext>
            </a:extLst>
          </p:cNvPr>
          <p:cNvSpPr/>
          <p:nvPr/>
        </p:nvSpPr>
        <p:spPr>
          <a:xfrm>
            <a:off x="1905000" y="2139434"/>
            <a:ext cx="12939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YouTube </a:t>
            </a:r>
            <a:endParaRPr lang="en-IN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21236BD0-0E17-4528-A612-965C7431A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5554" y="3121283"/>
            <a:ext cx="1143000" cy="1143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2010</a:t>
            </a:r>
            <a:endParaRPr lang="en-IN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97BC5F9-178A-464A-A9F3-BEBC2558749D}"/>
              </a:ext>
            </a:extLst>
          </p:cNvPr>
          <p:cNvSpPr/>
          <p:nvPr/>
        </p:nvSpPr>
        <p:spPr>
          <a:xfrm>
            <a:off x="1888367" y="3508117"/>
            <a:ext cx="15007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5E707D"/>
                </a:solidFill>
                <a:latin typeface="Open Sans"/>
              </a:rPr>
              <a:t> 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WhatsApp</a:t>
            </a:r>
            <a:endParaRPr lang="en-IN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BFC650D7-8B9D-470B-9252-EAAA278E4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3314" y="4708751"/>
            <a:ext cx="1143000" cy="1143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2015</a:t>
            </a:r>
            <a:endParaRPr lang="en-IN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AD3C60-4487-4505-8597-597DBEACE43C}"/>
              </a:ext>
            </a:extLst>
          </p:cNvPr>
          <p:cNvSpPr/>
          <p:nvPr/>
        </p:nvSpPr>
        <p:spPr>
          <a:xfrm>
            <a:off x="1877332" y="5026347"/>
            <a:ext cx="65357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5E707D"/>
                </a:solidFill>
                <a:latin typeface="Open Sans"/>
              </a:rPr>
              <a:t> 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The rise of predictive analytics, wearable techs and </a:t>
            </a:r>
          </a:p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Content Marketing </a:t>
            </a:r>
            <a:endParaRPr lang="en-IN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26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80259-DC65-4B37-847F-2D4BAA9B1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669926"/>
            <a:ext cx="8229600" cy="731837"/>
          </a:xfrm>
        </p:spPr>
        <p:txBody>
          <a:bodyPr>
            <a:normAutofit fontScale="90000"/>
          </a:bodyPr>
          <a:lstStyle/>
          <a:p>
            <a:br>
              <a:rPr lang="en-US" b="1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0BEA7-1A20-4317-9E6F-AC79E56C0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905" y="1249737"/>
            <a:ext cx="8229600" cy="3486558"/>
          </a:xfrm>
        </p:spPr>
        <p:txBody>
          <a:bodyPr>
            <a:normAutofit/>
          </a:bodyPr>
          <a:lstStyle/>
          <a:p>
            <a:r>
              <a:rPr lang="en-US" sz="3000" dirty="0"/>
              <a:t>77% of patients use search</a:t>
            </a:r>
          </a:p>
          <a:p>
            <a:r>
              <a:rPr lang="en-US" sz="3000" dirty="0"/>
              <a:t>26% reviews generated by consumers</a:t>
            </a:r>
          </a:p>
          <a:p>
            <a:r>
              <a:rPr lang="en-US" sz="3000" dirty="0"/>
              <a:t>50% used health information sites</a:t>
            </a:r>
          </a:p>
          <a:p>
            <a:r>
              <a:rPr lang="en-US" sz="3000" dirty="0"/>
              <a:t>54% of the patients used health insurance company sites</a:t>
            </a:r>
          </a:p>
          <a:p>
            <a:r>
              <a:rPr lang="en-US" sz="3000" dirty="0"/>
              <a:t>83% used hospital websites</a:t>
            </a:r>
          </a:p>
          <a:p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78D08F-77D3-4DA7-B7C4-191FA0117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0619-008A-4C73-BFEB-36AC9050F61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3F8820-D0AC-432D-8E9E-2F6713E07805}"/>
              </a:ext>
            </a:extLst>
          </p:cNvPr>
          <p:cNvSpPr/>
          <p:nvPr/>
        </p:nvSpPr>
        <p:spPr>
          <a:xfrm>
            <a:off x="304800" y="214087"/>
            <a:ext cx="8458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Analytical Insights </a:t>
            </a:r>
            <a:endParaRPr lang="en-IN" sz="4400" dirty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2FE9FE-F727-4138-BB94-A1979D504E43}"/>
              </a:ext>
            </a:extLst>
          </p:cNvPr>
          <p:cNvSpPr/>
          <p:nvPr/>
        </p:nvSpPr>
        <p:spPr>
          <a:xfrm>
            <a:off x="76200" y="4865620"/>
            <a:ext cx="8915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Search drives nearly 3 times as many visitors to hospital sites as compared to the number of visitors from other affiliate/referral sites</a:t>
            </a:r>
            <a:endParaRPr lang="en-IN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3900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2190</TotalTime>
  <Words>442</Words>
  <Application>Microsoft Office PowerPoint</Application>
  <PresentationFormat>On-screen Show (4:3)</PresentationFormat>
  <Paragraphs>157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arial</vt:lpstr>
      <vt:lpstr>Comic Sans MS</vt:lpstr>
      <vt:lpstr>Calibri</vt:lpstr>
      <vt:lpstr>Open Sans</vt:lpstr>
      <vt:lpstr>Office Theme</vt:lpstr>
      <vt:lpstr>PowerPoint Presentation</vt:lpstr>
      <vt:lpstr>The Era of Digital Marketing &amp; Ethical Use of Social Media</vt:lpstr>
      <vt:lpstr>The Era of Digital Marketing </vt:lpstr>
      <vt:lpstr>COVID 19 and the Digital Space</vt:lpstr>
      <vt:lpstr>COVID 19 and the Digital Space</vt:lpstr>
      <vt:lpstr>COVID 19 and the Digital Space</vt:lpstr>
      <vt:lpstr>PowerPoint Presentation</vt:lpstr>
      <vt:lpstr>PowerPoint Presentation</vt:lpstr>
      <vt:lpstr> </vt:lpstr>
      <vt:lpstr>Interesting Stats on SMP</vt:lpstr>
      <vt:lpstr>Digital AD spends vs Traditional</vt:lpstr>
      <vt:lpstr>Key Elements of Digital Marketing</vt:lpstr>
      <vt:lpstr>Search Engine Optimization (SEO) </vt:lpstr>
      <vt:lpstr>Key Features of SEO</vt:lpstr>
      <vt:lpstr>Search Engine Marketing</vt:lpstr>
      <vt:lpstr>Key Features of SEM</vt:lpstr>
      <vt:lpstr>Social Media Marketing</vt:lpstr>
      <vt:lpstr>Key Features of Social Media Marketing</vt:lpstr>
      <vt:lpstr>Primary focus areas for Hospitals in Digital Marketing</vt:lpstr>
      <vt:lpstr>PowerPoint Presentation</vt:lpstr>
      <vt:lpstr>PowerPoint Presentation</vt:lpstr>
      <vt:lpstr>Are you ready for Digital??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we should not do?</vt:lpstr>
      <vt:lpstr>What we can do?</vt:lpstr>
      <vt:lpstr>Thank You   www.nuhospitals.com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VijayanandaMJ</dc:creator>
  <cp:lastModifiedBy>Dr.Prasanna</cp:lastModifiedBy>
  <cp:revision>367</cp:revision>
  <dcterms:created xsi:type="dcterms:W3CDTF">2014-03-04T04:48:04Z</dcterms:created>
  <dcterms:modified xsi:type="dcterms:W3CDTF">2020-07-01T09:36:14Z</dcterms:modified>
</cp:coreProperties>
</file>